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5"/>
  </p:notesMasterIdLst>
  <p:handoutMasterIdLst>
    <p:handoutMasterId r:id="rId66"/>
  </p:handoutMasterIdLst>
  <p:sldIdLst>
    <p:sldId id="258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46" r:id="rId18"/>
    <p:sldId id="300" r:id="rId19"/>
    <p:sldId id="332" r:id="rId20"/>
    <p:sldId id="345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01" r:id="rId34"/>
    <p:sldId id="302" r:id="rId35"/>
    <p:sldId id="303" r:id="rId36"/>
    <p:sldId id="304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05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7/29/2021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7/29/2021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7/29/2021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7/29/2021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7/29/2021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ubtitle 2"/>
          <p:cNvSpPr>
            <a:spLocks noGrp="1"/>
          </p:cNvSpPr>
          <p:nvPr>
            <p:ph type="subTitle" idx="1"/>
          </p:nvPr>
        </p:nvSpPr>
        <p:spPr>
          <a:xfrm>
            <a:off x="1382464" y="3657124"/>
            <a:ext cx="9432387" cy="99107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43" name="Title 1"/>
          <p:cNvSpPr>
            <a:spLocks noGrp="1"/>
          </p:cNvSpPr>
          <p:nvPr>
            <p:ph type="ctrTitle"/>
          </p:nvPr>
        </p:nvSpPr>
        <p:spPr>
          <a:xfrm>
            <a:off x="1377151" y="1905004"/>
            <a:ext cx="9437699" cy="1625599"/>
          </a:xfrm>
        </p:spPr>
        <p:txBody>
          <a:bodyPr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136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0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black"/>
                </a:solidFill>
              </a:rPr>
              <a:pPr/>
              <a:t>7/29/2021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2401" y="3733800"/>
            <a:ext cx="9347199" cy="1219200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1" y="990600"/>
            <a:ext cx="9347199" cy="2235203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92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black"/>
                </a:solidFill>
              </a:rPr>
              <a:pPr/>
              <a:t>7/29/2021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03400"/>
            <a:ext cx="4775200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1803400"/>
            <a:ext cx="4775200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121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black"/>
                </a:solidFill>
              </a:rPr>
              <a:pPr/>
              <a:t>7/29/2021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2514600"/>
            <a:ext cx="4775200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664" y="1803400"/>
            <a:ext cx="4771048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2514600"/>
            <a:ext cx="4775200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3264" y="1803400"/>
            <a:ext cx="4771048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238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black"/>
                </a:solidFill>
              </a:rPr>
              <a:pPr/>
              <a:t>7/29/2021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00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black"/>
                </a:solidFill>
              </a:rPr>
              <a:pPr/>
              <a:t>7/29/2021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74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black"/>
                </a:solidFill>
              </a:rPr>
              <a:pPr/>
              <a:t>7/29/2021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1" y="1803401"/>
            <a:ext cx="6604001" cy="4267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0" y="1803401"/>
            <a:ext cx="2844801" cy="4267201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431800"/>
            <a:ext cx="9753600" cy="1168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467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7/29/2021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19200" y="1803400"/>
            <a:ext cx="660400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>
              <a:solidFill>
                <a:prstClr val="white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black"/>
                </a:solidFill>
              </a:rPr>
              <a:pPr/>
              <a:t>7/29/2021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0" y="1803401"/>
            <a:ext cx="2844801" cy="41656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39088" y="1925320"/>
            <a:ext cx="6364224" cy="4023360"/>
          </a:xfrm>
          <a:solidFill>
            <a:schemeClr val="accent4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431800"/>
            <a:ext cx="9753600" cy="1168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9294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black"/>
                </a:solidFill>
              </a:rPr>
              <a:pPr/>
              <a:t>7/29/2021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63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black"/>
                </a:solidFill>
              </a:rPr>
              <a:pPr/>
              <a:t>7/29/2021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930" y="434976"/>
            <a:ext cx="8415942" cy="566102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37125" y="434976"/>
            <a:ext cx="1168704" cy="56610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7697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7/29/2021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7/29/2021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7/29/2021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7/29/2021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7/29/2021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7/29/2021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"/>
          <p:cNvGrpSpPr>
            <a:grpSpLocks/>
          </p:cNvGrpSpPr>
          <p:nvPr/>
        </p:nvGrpSpPr>
        <p:grpSpPr bwMode="ltGray">
          <a:xfrm>
            <a:off x="0" y="1"/>
            <a:ext cx="11113806" cy="6856413"/>
            <a:chOff x="0" y="0"/>
            <a:chExt cx="5759" cy="4319"/>
          </a:xfrm>
        </p:grpSpPr>
        <p:sp>
          <p:nvSpPr>
            <p:cNvPr id="13" name="Line 4"/>
            <p:cNvSpPr>
              <a:spLocks noChangeShapeType="1"/>
            </p:cNvSpPr>
            <p:nvPr/>
          </p:nvSpPr>
          <p:spPr bwMode="ltGray">
            <a:xfrm>
              <a:off x="0" y="144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Line 5"/>
            <p:cNvSpPr>
              <a:spLocks noChangeShapeType="1"/>
            </p:cNvSpPr>
            <p:nvPr/>
          </p:nvSpPr>
          <p:spPr bwMode="ltGray">
            <a:xfrm>
              <a:off x="0" y="336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Line 6"/>
            <p:cNvSpPr>
              <a:spLocks noChangeShapeType="1"/>
            </p:cNvSpPr>
            <p:nvPr/>
          </p:nvSpPr>
          <p:spPr bwMode="ltGray">
            <a:xfrm>
              <a:off x="0" y="528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Line 7"/>
            <p:cNvSpPr>
              <a:spLocks noChangeShapeType="1"/>
            </p:cNvSpPr>
            <p:nvPr/>
          </p:nvSpPr>
          <p:spPr bwMode="ltGray">
            <a:xfrm>
              <a:off x="0" y="720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Line 8"/>
            <p:cNvSpPr>
              <a:spLocks noChangeShapeType="1"/>
            </p:cNvSpPr>
            <p:nvPr/>
          </p:nvSpPr>
          <p:spPr bwMode="ltGray">
            <a:xfrm>
              <a:off x="0" y="912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Line 9"/>
            <p:cNvSpPr>
              <a:spLocks noChangeShapeType="1"/>
            </p:cNvSpPr>
            <p:nvPr/>
          </p:nvSpPr>
          <p:spPr bwMode="ltGray">
            <a:xfrm>
              <a:off x="0" y="1104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Line 10"/>
            <p:cNvSpPr>
              <a:spLocks noChangeShapeType="1"/>
            </p:cNvSpPr>
            <p:nvPr/>
          </p:nvSpPr>
          <p:spPr bwMode="ltGray">
            <a:xfrm>
              <a:off x="0" y="1296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Line 11"/>
            <p:cNvSpPr>
              <a:spLocks noChangeShapeType="1"/>
            </p:cNvSpPr>
            <p:nvPr/>
          </p:nvSpPr>
          <p:spPr bwMode="ltGray">
            <a:xfrm>
              <a:off x="0" y="1488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Line 12"/>
            <p:cNvSpPr>
              <a:spLocks noChangeShapeType="1"/>
            </p:cNvSpPr>
            <p:nvPr/>
          </p:nvSpPr>
          <p:spPr bwMode="ltGray">
            <a:xfrm>
              <a:off x="0" y="1680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Line 13"/>
            <p:cNvSpPr>
              <a:spLocks noChangeShapeType="1"/>
            </p:cNvSpPr>
            <p:nvPr/>
          </p:nvSpPr>
          <p:spPr bwMode="ltGray">
            <a:xfrm>
              <a:off x="0" y="1872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Line 14"/>
            <p:cNvSpPr>
              <a:spLocks noChangeShapeType="1"/>
            </p:cNvSpPr>
            <p:nvPr/>
          </p:nvSpPr>
          <p:spPr bwMode="ltGray">
            <a:xfrm>
              <a:off x="0" y="2064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Line 15"/>
            <p:cNvSpPr>
              <a:spLocks noChangeShapeType="1"/>
            </p:cNvSpPr>
            <p:nvPr/>
          </p:nvSpPr>
          <p:spPr bwMode="ltGray">
            <a:xfrm>
              <a:off x="0" y="2256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Line 16"/>
            <p:cNvSpPr>
              <a:spLocks noChangeShapeType="1"/>
            </p:cNvSpPr>
            <p:nvPr/>
          </p:nvSpPr>
          <p:spPr bwMode="ltGray">
            <a:xfrm>
              <a:off x="0" y="2448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Line 17"/>
            <p:cNvSpPr>
              <a:spLocks noChangeShapeType="1"/>
            </p:cNvSpPr>
            <p:nvPr/>
          </p:nvSpPr>
          <p:spPr bwMode="ltGray">
            <a:xfrm>
              <a:off x="0" y="2640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7" name="Line 18"/>
            <p:cNvSpPr>
              <a:spLocks noChangeShapeType="1"/>
            </p:cNvSpPr>
            <p:nvPr/>
          </p:nvSpPr>
          <p:spPr bwMode="ltGray">
            <a:xfrm>
              <a:off x="0" y="2832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8" name="Line 19"/>
            <p:cNvSpPr>
              <a:spLocks noChangeShapeType="1"/>
            </p:cNvSpPr>
            <p:nvPr/>
          </p:nvSpPr>
          <p:spPr bwMode="ltGray">
            <a:xfrm>
              <a:off x="0" y="3024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9" name="Line 20"/>
            <p:cNvSpPr>
              <a:spLocks noChangeShapeType="1"/>
            </p:cNvSpPr>
            <p:nvPr/>
          </p:nvSpPr>
          <p:spPr bwMode="ltGray">
            <a:xfrm>
              <a:off x="0" y="3216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30" name="Line 21"/>
            <p:cNvSpPr>
              <a:spLocks noChangeShapeType="1"/>
            </p:cNvSpPr>
            <p:nvPr/>
          </p:nvSpPr>
          <p:spPr bwMode="ltGray">
            <a:xfrm>
              <a:off x="0" y="3408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Line 22"/>
            <p:cNvSpPr>
              <a:spLocks noChangeShapeType="1"/>
            </p:cNvSpPr>
            <p:nvPr/>
          </p:nvSpPr>
          <p:spPr bwMode="ltGray">
            <a:xfrm>
              <a:off x="0" y="3600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Line 23"/>
            <p:cNvSpPr>
              <a:spLocks noChangeShapeType="1"/>
            </p:cNvSpPr>
            <p:nvPr/>
          </p:nvSpPr>
          <p:spPr bwMode="ltGray">
            <a:xfrm>
              <a:off x="0" y="3792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Line 24"/>
            <p:cNvSpPr>
              <a:spLocks noChangeShapeType="1"/>
            </p:cNvSpPr>
            <p:nvPr/>
          </p:nvSpPr>
          <p:spPr bwMode="ltGray">
            <a:xfrm>
              <a:off x="0" y="3984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34" name="Line 25"/>
            <p:cNvSpPr>
              <a:spLocks noChangeShapeType="1"/>
            </p:cNvSpPr>
            <p:nvPr/>
          </p:nvSpPr>
          <p:spPr bwMode="ltGray">
            <a:xfrm>
              <a:off x="0" y="4176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35" name="Line 26"/>
            <p:cNvSpPr>
              <a:spLocks noChangeShapeType="1"/>
            </p:cNvSpPr>
            <p:nvPr/>
          </p:nvSpPr>
          <p:spPr bwMode="ltGray">
            <a:xfrm>
              <a:off x="144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36" name="Line 27"/>
            <p:cNvSpPr>
              <a:spLocks noChangeShapeType="1"/>
            </p:cNvSpPr>
            <p:nvPr/>
          </p:nvSpPr>
          <p:spPr bwMode="ltGray">
            <a:xfrm>
              <a:off x="336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37" name="Line 28"/>
            <p:cNvSpPr>
              <a:spLocks noChangeShapeType="1"/>
            </p:cNvSpPr>
            <p:nvPr/>
          </p:nvSpPr>
          <p:spPr bwMode="ltGray">
            <a:xfrm>
              <a:off x="528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38" name="Line 29"/>
            <p:cNvSpPr>
              <a:spLocks noChangeShapeType="1"/>
            </p:cNvSpPr>
            <p:nvPr/>
          </p:nvSpPr>
          <p:spPr bwMode="ltGray">
            <a:xfrm>
              <a:off x="720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39" name="Line 30"/>
            <p:cNvSpPr>
              <a:spLocks noChangeShapeType="1"/>
            </p:cNvSpPr>
            <p:nvPr/>
          </p:nvSpPr>
          <p:spPr bwMode="ltGray">
            <a:xfrm>
              <a:off x="912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Line 31"/>
            <p:cNvSpPr>
              <a:spLocks noChangeShapeType="1"/>
            </p:cNvSpPr>
            <p:nvPr/>
          </p:nvSpPr>
          <p:spPr bwMode="ltGray">
            <a:xfrm>
              <a:off x="1104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41" name="Line 32"/>
            <p:cNvSpPr>
              <a:spLocks noChangeShapeType="1"/>
            </p:cNvSpPr>
            <p:nvPr/>
          </p:nvSpPr>
          <p:spPr bwMode="ltGray">
            <a:xfrm>
              <a:off x="1296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42" name="Line 33"/>
            <p:cNvSpPr>
              <a:spLocks noChangeShapeType="1"/>
            </p:cNvSpPr>
            <p:nvPr/>
          </p:nvSpPr>
          <p:spPr bwMode="ltGray">
            <a:xfrm>
              <a:off x="1488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Line 34"/>
            <p:cNvSpPr>
              <a:spLocks noChangeShapeType="1"/>
            </p:cNvSpPr>
            <p:nvPr/>
          </p:nvSpPr>
          <p:spPr bwMode="ltGray">
            <a:xfrm>
              <a:off x="1680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Line 35"/>
            <p:cNvSpPr>
              <a:spLocks noChangeShapeType="1"/>
            </p:cNvSpPr>
            <p:nvPr/>
          </p:nvSpPr>
          <p:spPr bwMode="ltGray">
            <a:xfrm>
              <a:off x="1872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Line 36"/>
            <p:cNvSpPr>
              <a:spLocks noChangeShapeType="1"/>
            </p:cNvSpPr>
            <p:nvPr/>
          </p:nvSpPr>
          <p:spPr bwMode="ltGray">
            <a:xfrm>
              <a:off x="2064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Line 37"/>
            <p:cNvSpPr>
              <a:spLocks noChangeShapeType="1"/>
            </p:cNvSpPr>
            <p:nvPr/>
          </p:nvSpPr>
          <p:spPr bwMode="ltGray">
            <a:xfrm>
              <a:off x="2256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Line 38"/>
            <p:cNvSpPr>
              <a:spLocks noChangeShapeType="1"/>
            </p:cNvSpPr>
            <p:nvPr/>
          </p:nvSpPr>
          <p:spPr bwMode="ltGray">
            <a:xfrm>
              <a:off x="2448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48" name="Line 39"/>
            <p:cNvSpPr>
              <a:spLocks noChangeShapeType="1"/>
            </p:cNvSpPr>
            <p:nvPr/>
          </p:nvSpPr>
          <p:spPr bwMode="ltGray">
            <a:xfrm>
              <a:off x="2640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49" name="Line 40"/>
            <p:cNvSpPr>
              <a:spLocks noChangeShapeType="1"/>
            </p:cNvSpPr>
            <p:nvPr/>
          </p:nvSpPr>
          <p:spPr bwMode="ltGray">
            <a:xfrm>
              <a:off x="2832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50" name="Line 41"/>
            <p:cNvSpPr>
              <a:spLocks noChangeShapeType="1"/>
            </p:cNvSpPr>
            <p:nvPr/>
          </p:nvSpPr>
          <p:spPr bwMode="ltGray">
            <a:xfrm>
              <a:off x="3024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51" name="Line 42"/>
            <p:cNvSpPr>
              <a:spLocks noChangeShapeType="1"/>
            </p:cNvSpPr>
            <p:nvPr/>
          </p:nvSpPr>
          <p:spPr bwMode="ltGray">
            <a:xfrm>
              <a:off x="3216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52" name="Line 43"/>
            <p:cNvSpPr>
              <a:spLocks noChangeShapeType="1"/>
            </p:cNvSpPr>
            <p:nvPr/>
          </p:nvSpPr>
          <p:spPr bwMode="ltGray">
            <a:xfrm>
              <a:off x="3408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53" name="Line 44"/>
            <p:cNvSpPr>
              <a:spLocks noChangeShapeType="1"/>
            </p:cNvSpPr>
            <p:nvPr/>
          </p:nvSpPr>
          <p:spPr bwMode="ltGray">
            <a:xfrm>
              <a:off x="3600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54" name="Line 45"/>
            <p:cNvSpPr>
              <a:spLocks noChangeShapeType="1"/>
            </p:cNvSpPr>
            <p:nvPr/>
          </p:nvSpPr>
          <p:spPr bwMode="ltGray">
            <a:xfrm>
              <a:off x="3792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55" name="Line 46"/>
            <p:cNvSpPr>
              <a:spLocks noChangeShapeType="1"/>
            </p:cNvSpPr>
            <p:nvPr/>
          </p:nvSpPr>
          <p:spPr bwMode="ltGray">
            <a:xfrm>
              <a:off x="3984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56" name="Line 47"/>
            <p:cNvSpPr>
              <a:spLocks noChangeShapeType="1"/>
            </p:cNvSpPr>
            <p:nvPr/>
          </p:nvSpPr>
          <p:spPr bwMode="ltGray">
            <a:xfrm>
              <a:off x="4176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57" name="Line 48"/>
            <p:cNvSpPr>
              <a:spLocks noChangeShapeType="1"/>
            </p:cNvSpPr>
            <p:nvPr/>
          </p:nvSpPr>
          <p:spPr bwMode="ltGray">
            <a:xfrm>
              <a:off x="4368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58" name="Line 49"/>
            <p:cNvSpPr>
              <a:spLocks noChangeShapeType="1"/>
            </p:cNvSpPr>
            <p:nvPr/>
          </p:nvSpPr>
          <p:spPr bwMode="ltGray">
            <a:xfrm>
              <a:off x="4560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59" name="Line 50"/>
            <p:cNvSpPr>
              <a:spLocks noChangeShapeType="1"/>
            </p:cNvSpPr>
            <p:nvPr/>
          </p:nvSpPr>
          <p:spPr bwMode="ltGray">
            <a:xfrm>
              <a:off x="4752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60" name="Line 51"/>
            <p:cNvSpPr>
              <a:spLocks noChangeShapeType="1"/>
            </p:cNvSpPr>
            <p:nvPr/>
          </p:nvSpPr>
          <p:spPr bwMode="ltGray">
            <a:xfrm>
              <a:off x="4944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61" name="Line 52"/>
            <p:cNvSpPr>
              <a:spLocks noChangeShapeType="1"/>
            </p:cNvSpPr>
            <p:nvPr/>
          </p:nvSpPr>
          <p:spPr bwMode="ltGray">
            <a:xfrm>
              <a:off x="5136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62" name="Line 53"/>
            <p:cNvSpPr>
              <a:spLocks noChangeShapeType="1"/>
            </p:cNvSpPr>
            <p:nvPr/>
          </p:nvSpPr>
          <p:spPr bwMode="ltGray">
            <a:xfrm>
              <a:off x="5328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63" name="Line 54"/>
            <p:cNvSpPr>
              <a:spLocks noChangeShapeType="1"/>
            </p:cNvSpPr>
            <p:nvPr/>
          </p:nvSpPr>
          <p:spPr bwMode="ltGray">
            <a:xfrm>
              <a:off x="5520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64" name="Line 55"/>
            <p:cNvSpPr>
              <a:spLocks noChangeShapeType="1"/>
            </p:cNvSpPr>
            <p:nvPr/>
          </p:nvSpPr>
          <p:spPr bwMode="ltGray">
            <a:xfrm>
              <a:off x="5712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</p:grpSp>
      <p:pic>
        <p:nvPicPr>
          <p:cNvPr id="12" name="Picture 56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806" y="0"/>
            <a:ext cx="1079781" cy="6858000"/>
          </a:xfrm>
          <a:prstGeom prst="rect">
            <a:avLst/>
          </a:prstGeom>
          <a:noFill/>
          <a:ln w="9525">
            <a:solidFill>
              <a:schemeClr val="bg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9200" y="6172200"/>
            <a:ext cx="1219201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E36636D-D922-432D-A958-524484B5923D}" type="datetimeFigureOut">
              <a:rPr lang="en-US" smtClean="0">
                <a:solidFill>
                  <a:prstClr val="black"/>
                </a:solidFill>
              </a:rPr>
              <a:pPr/>
              <a:t>7/29/2021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7416801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1601" y="6172200"/>
            <a:ext cx="7112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1" y="1803400"/>
            <a:ext cx="97536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1" y="431800"/>
            <a:ext cx="9753600" cy="11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9427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Wingdings" panose="05000000000000000000" pitchFamily="2" charset="2"/>
        <a:buChar char="§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Wingdings" panose="05000000000000000000" pitchFamily="2" charset="2"/>
        <a:buChar char="§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Wingdings" panose="05000000000000000000" pitchFamily="2" charset="2"/>
        <a:buChar char="§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Wingdings" panose="05000000000000000000" pitchFamily="2" charset="2"/>
        <a:buChar char="§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COCOMO </a:t>
            </a:r>
            <a:r>
              <a:rPr lang="en-US" dirty="0" err="1" smtClean="0"/>
              <a:t>COCOMO</a:t>
            </a:r>
            <a:r>
              <a:rPr lang="en-US" dirty="0" smtClean="0"/>
              <a:t> II </a:t>
            </a:r>
            <a:br>
              <a:rPr lang="en-US" dirty="0" smtClean="0"/>
            </a:br>
            <a:r>
              <a:rPr lang="en-US" dirty="0" smtClean="0"/>
              <a:t>AGILE WEBAPP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MANAGEMENT SPECTRUM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30" y="1002834"/>
            <a:ext cx="10831512" cy="776796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08" y="1906702"/>
            <a:ext cx="2563365" cy="19440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445" y="1906702"/>
            <a:ext cx="7912390" cy="2085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9" y="4119524"/>
            <a:ext cx="6977868" cy="478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32" y="4913953"/>
            <a:ext cx="3117158" cy="1276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0298" y="4724830"/>
            <a:ext cx="2878898" cy="190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7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The function </a:t>
            </a:r>
            <a:r>
              <a:rPr lang="en-US" dirty="0" smtClean="0"/>
              <a:t>point, like the LOC measure, is controversial.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FP </a:t>
            </a:r>
            <a:r>
              <a:rPr lang="en-US" dirty="0"/>
              <a:t>is programming language–independent, making it ideal for </a:t>
            </a:r>
            <a:r>
              <a:rPr lang="en-US" dirty="0" smtClean="0"/>
              <a:t>applications using </a:t>
            </a:r>
            <a:r>
              <a:rPr lang="en-US" dirty="0"/>
              <a:t>conventional and nonprocedural </a:t>
            </a:r>
            <a:r>
              <a:rPr lang="en-US" dirty="0" smtClean="0"/>
              <a:t>languages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It  </a:t>
            </a:r>
            <a:r>
              <a:rPr lang="en-US" dirty="0"/>
              <a:t>is based on </a:t>
            </a:r>
            <a:r>
              <a:rPr lang="en-US" dirty="0" smtClean="0"/>
              <a:t>data that </a:t>
            </a:r>
            <a:r>
              <a:rPr lang="en-US" dirty="0"/>
              <a:t>are more likely to be known early in the evolution of a project, making </a:t>
            </a:r>
            <a:r>
              <a:rPr lang="en-US" dirty="0" smtClean="0"/>
              <a:t>FP more </a:t>
            </a:r>
            <a:r>
              <a:rPr lang="en-US" dirty="0"/>
              <a:t>attractive as an estimation </a:t>
            </a:r>
            <a:r>
              <a:rPr lang="en-US" dirty="0" smtClean="0"/>
              <a:t>approach.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The relationship between lines of code and function points depends upon the </a:t>
            </a:r>
            <a:r>
              <a:rPr lang="en-US" dirty="0" smtClean="0"/>
              <a:t>programming language </a:t>
            </a:r>
            <a:r>
              <a:rPr lang="en-US" dirty="0"/>
              <a:t>that is used to implement the software and the quality of </a:t>
            </a:r>
            <a:r>
              <a:rPr lang="en-US" dirty="0" smtClean="0"/>
              <a:t>the </a:t>
            </a:r>
            <a:r>
              <a:rPr lang="en-IN" dirty="0" smtClean="0"/>
              <a:t>design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err="1" smtClean="0">
                <a:solidFill>
                  <a:srgbClr val="FF0000"/>
                </a:solidFill>
                <a:latin typeface="Algerian" panose="04020705040A02060702" pitchFamily="82" charset="0"/>
              </a:rPr>
              <a:t>Loc</a:t>
            </a:r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 and </a:t>
            </a:r>
            <a:r>
              <a:rPr lang="en-US" dirty="0" err="1" smtClean="0">
                <a:solidFill>
                  <a:srgbClr val="FF0000"/>
                </a:solidFill>
                <a:latin typeface="Algerian" panose="04020705040A02060702" pitchFamily="82" charset="0"/>
              </a:rPr>
              <a:t>fp</a:t>
            </a:r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95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617" y="875763"/>
            <a:ext cx="8049296" cy="574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1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Conventional software project metrics (LOC or FP) can be used to </a:t>
            </a:r>
            <a:r>
              <a:rPr lang="en-US" dirty="0" smtClean="0"/>
              <a:t>estimate </a:t>
            </a:r>
            <a:r>
              <a:rPr lang="en-IN" dirty="0" smtClean="0"/>
              <a:t>object-oriented </a:t>
            </a:r>
            <a:r>
              <a:rPr lang="en-IN" dirty="0"/>
              <a:t>software </a:t>
            </a:r>
            <a:r>
              <a:rPr lang="en-IN" dirty="0" smtClean="0"/>
              <a:t>project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These metrics </a:t>
            </a:r>
            <a:r>
              <a:rPr lang="en-US" dirty="0"/>
              <a:t>do not provide </a:t>
            </a:r>
            <a:r>
              <a:rPr lang="en-US" dirty="0" smtClean="0"/>
              <a:t>enough granularity </a:t>
            </a:r>
            <a:r>
              <a:rPr lang="en-US" dirty="0"/>
              <a:t>for the schedule and effort adjustments that are required as you </a:t>
            </a:r>
            <a:r>
              <a:rPr lang="en-US" dirty="0" smtClean="0"/>
              <a:t>iterate through </a:t>
            </a:r>
            <a:r>
              <a:rPr lang="en-US" dirty="0"/>
              <a:t>an evolutionary or incremental process</a:t>
            </a:r>
            <a:r>
              <a:rPr lang="en-US" dirty="0" smtClean="0"/>
              <a:t>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The following set of metrics are used for Object oriented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b="1" dirty="0"/>
              <a:t>Number of scenario scripts</a:t>
            </a:r>
            <a:r>
              <a:rPr lang="en-IN" b="1" dirty="0" smtClean="0"/>
              <a:t>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b="1" dirty="0"/>
              <a:t>Number of key </a:t>
            </a:r>
            <a:r>
              <a:rPr lang="en-IN" b="1" dirty="0" smtClean="0"/>
              <a:t>classes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b="1" dirty="0"/>
              <a:t>Number of support classes</a:t>
            </a:r>
            <a:r>
              <a:rPr lang="en-IN" b="1" dirty="0" smtClean="0"/>
              <a:t>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b="1" dirty="0"/>
              <a:t>Average number of support classes per key class</a:t>
            </a:r>
            <a:r>
              <a:rPr lang="en-US" b="1" dirty="0" smtClean="0"/>
              <a:t>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b="1" dirty="0"/>
              <a:t>Number of subsystems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Object oriented 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02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An estimation model for computer software uses empirically derived </a:t>
            </a:r>
            <a:r>
              <a:rPr lang="en-US" dirty="0" smtClean="0"/>
              <a:t>formulas to </a:t>
            </a:r>
            <a:r>
              <a:rPr lang="en-US" dirty="0"/>
              <a:t>predict effort as a </a:t>
            </a:r>
            <a:r>
              <a:rPr lang="en-US" dirty="0" smtClean="0"/>
              <a:t>function </a:t>
            </a:r>
            <a:r>
              <a:rPr lang="en-US" dirty="0"/>
              <a:t>of LOC or </a:t>
            </a:r>
            <a:r>
              <a:rPr lang="en-US" dirty="0" smtClean="0"/>
              <a:t>FP.</a:t>
            </a:r>
          </a:p>
          <a:p>
            <a:r>
              <a:rPr lang="en-US" dirty="0"/>
              <a:t>The empirical data that support most estimation models are derived from a</a:t>
            </a:r>
          </a:p>
          <a:p>
            <a:r>
              <a:rPr lang="en-IN" dirty="0"/>
              <a:t>limited sample of </a:t>
            </a:r>
            <a:r>
              <a:rPr lang="en-IN" dirty="0" smtClean="0"/>
              <a:t>projects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No </a:t>
            </a:r>
            <a:r>
              <a:rPr lang="en-IN" dirty="0"/>
              <a:t>estimation model is </a:t>
            </a:r>
            <a:r>
              <a:rPr lang="en-IN" dirty="0" smtClean="0"/>
              <a:t>appropriate </a:t>
            </a:r>
            <a:r>
              <a:rPr lang="en-US" dirty="0" smtClean="0"/>
              <a:t>for </a:t>
            </a:r>
            <a:r>
              <a:rPr lang="en-US" dirty="0"/>
              <a:t>all classes of software and in all development environments</a:t>
            </a:r>
            <a:r>
              <a:rPr lang="en-US" dirty="0" smtClean="0"/>
              <a:t>. </a:t>
            </a:r>
          </a:p>
          <a:p>
            <a:r>
              <a:rPr lang="en-US" dirty="0"/>
              <a:t>An estimation model should be calibrated to </a:t>
            </a:r>
            <a:r>
              <a:rPr lang="en-US" dirty="0" smtClean="0"/>
              <a:t>reflect </a:t>
            </a:r>
            <a:r>
              <a:rPr lang="en-US" dirty="0"/>
              <a:t>local conditions. </a:t>
            </a:r>
            <a:endParaRPr lang="en-US" dirty="0" smtClean="0"/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The</a:t>
            </a:r>
            <a:r>
              <a:rPr lang="en-US" dirty="0"/>
              <a:t> </a:t>
            </a:r>
            <a:r>
              <a:rPr lang="en-US" dirty="0" smtClean="0"/>
              <a:t>model </a:t>
            </a:r>
            <a:r>
              <a:rPr lang="en-US" dirty="0"/>
              <a:t>should be tested by applying data collected from completed projects, </a:t>
            </a:r>
            <a:r>
              <a:rPr lang="en-US" dirty="0" smtClean="0"/>
              <a:t>plugging the </a:t>
            </a:r>
            <a:r>
              <a:rPr lang="en-US" dirty="0"/>
              <a:t>data into the model, and then comparing actual to predicted results.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Empirical estimation model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72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CO –CONSTRUCTIVE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CO –COST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MO – MODEL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The COCOMO is the most widely used software estimation Model</a:t>
            </a:r>
            <a:endParaRPr lang="en-US" dirty="0"/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The COCOMO model predicts </a:t>
            </a:r>
            <a:r>
              <a:rPr lang="en-US" dirty="0" smtClean="0"/>
              <a:t>the </a:t>
            </a:r>
            <a:r>
              <a:rPr lang="en-US" b="1" dirty="0" smtClean="0"/>
              <a:t>effort</a:t>
            </a:r>
            <a:r>
              <a:rPr lang="en-US" dirty="0"/>
              <a:t> </a:t>
            </a:r>
            <a:r>
              <a:rPr lang="en-US" dirty="0" smtClean="0"/>
              <a:t>and</a:t>
            </a:r>
            <a:r>
              <a:rPr lang="en-US" dirty="0"/>
              <a:t> </a:t>
            </a:r>
            <a:r>
              <a:rPr lang="en-US" b="1" dirty="0" smtClean="0"/>
              <a:t>duration</a:t>
            </a:r>
            <a:r>
              <a:rPr lang="en-US" dirty="0"/>
              <a:t> </a:t>
            </a:r>
            <a:r>
              <a:rPr lang="en-US" dirty="0" smtClean="0"/>
              <a:t>of </a:t>
            </a:r>
            <a:r>
              <a:rPr lang="en-US" dirty="0"/>
              <a:t>a project based on inputs relating </a:t>
            </a:r>
            <a:r>
              <a:rPr lang="en-US" dirty="0" smtClean="0"/>
              <a:t>to the </a:t>
            </a:r>
            <a:r>
              <a:rPr lang="en-US" dirty="0"/>
              <a:t>size of the resulting systems and a number </a:t>
            </a:r>
            <a:r>
              <a:rPr lang="en-US" dirty="0" smtClean="0"/>
              <a:t>of“ </a:t>
            </a:r>
            <a:r>
              <a:rPr lang="en-US" b="1" dirty="0" smtClean="0"/>
              <a:t>cost drives</a:t>
            </a:r>
            <a:r>
              <a:rPr lang="en-US" dirty="0"/>
              <a:t> </a:t>
            </a:r>
            <a:r>
              <a:rPr lang="en-US" dirty="0" smtClean="0"/>
              <a:t>" </a:t>
            </a:r>
            <a:r>
              <a:rPr lang="en-US" dirty="0"/>
              <a:t>that affect productivity.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COCOMO MODEL 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36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err="1" smtClean="0">
                <a:solidFill>
                  <a:srgbClr val="FF0000"/>
                </a:solidFill>
                <a:latin typeface="Algerian" panose="04020705040A02060702" pitchFamily="82" charset="0"/>
              </a:rPr>
              <a:t>Cocomo</a:t>
            </a:r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 model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1" y="875763"/>
            <a:ext cx="5203065" cy="58341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096" y="1416676"/>
            <a:ext cx="4983813" cy="412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2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err="1" smtClean="0">
                <a:solidFill>
                  <a:srgbClr val="FF0000"/>
                </a:solidFill>
                <a:latin typeface="Algerian" panose="04020705040A02060702" pitchFamily="82" charset="0"/>
              </a:rPr>
              <a:t>Cocomo</a:t>
            </a:r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 model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-20000" contrast="20000"/>
          </a:blip>
          <a:stretch>
            <a:fillRect/>
          </a:stretch>
        </p:blipFill>
        <p:spPr>
          <a:xfrm>
            <a:off x="1146219" y="1043189"/>
            <a:ext cx="8860665" cy="52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err="1" smtClean="0">
                <a:solidFill>
                  <a:srgbClr val="FF0000"/>
                </a:solidFill>
                <a:latin typeface="Algerian" panose="04020705040A02060702" pitchFamily="82" charset="0"/>
              </a:rPr>
              <a:t>Cocomo</a:t>
            </a:r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 model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046177" y="875763"/>
            <a:ext cx="6579937" cy="30004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-20000" contrast="20000"/>
          </a:blip>
          <a:stretch>
            <a:fillRect/>
          </a:stretch>
        </p:blipFill>
        <p:spPr>
          <a:xfrm>
            <a:off x="2363954" y="4046163"/>
            <a:ext cx="5635292" cy="244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8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err="1" smtClean="0">
                <a:solidFill>
                  <a:srgbClr val="FF0000"/>
                </a:solidFill>
                <a:latin typeface="Algerian" panose="04020705040A02060702" pitchFamily="82" charset="0"/>
              </a:rPr>
              <a:t>Cocomo</a:t>
            </a:r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 model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167686" y="1957589"/>
            <a:ext cx="9028090" cy="233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Function-oriented software metrics use a measure of the functionality </a:t>
            </a:r>
            <a:r>
              <a:rPr lang="en-US" dirty="0" smtClean="0"/>
              <a:t>delivered by </a:t>
            </a:r>
            <a:r>
              <a:rPr lang="en-US" dirty="0"/>
              <a:t>the application as a normalization value. </a:t>
            </a:r>
            <a:endParaRPr lang="en-US" dirty="0" smtClean="0"/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The </a:t>
            </a:r>
            <a:r>
              <a:rPr lang="en-US" dirty="0"/>
              <a:t>most widely used </a:t>
            </a:r>
            <a:r>
              <a:rPr lang="en-US" dirty="0" smtClean="0"/>
              <a:t>function oriented</a:t>
            </a:r>
            <a:r>
              <a:rPr lang="en-US" dirty="0"/>
              <a:t> </a:t>
            </a:r>
            <a:r>
              <a:rPr lang="en-US" dirty="0" smtClean="0"/>
              <a:t>metric </a:t>
            </a:r>
            <a:r>
              <a:rPr lang="en-US" dirty="0"/>
              <a:t>is the </a:t>
            </a:r>
            <a:r>
              <a:rPr lang="en-US" i="1" dirty="0"/>
              <a:t>function point </a:t>
            </a:r>
            <a:r>
              <a:rPr lang="en-US" dirty="0"/>
              <a:t>(FP). Computation of the function point </a:t>
            </a:r>
            <a:r>
              <a:rPr lang="en-US" dirty="0" smtClean="0"/>
              <a:t>is based </a:t>
            </a:r>
            <a:r>
              <a:rPr lang="en-US" dirty="0"/>
              <a:t>on characteristics of the software’s information domain and complexity</a:t>
            </a:r>
            <a:r>
              <a:rPr lang="en-US" dirty="0" smtClean="0"/>
              <a:t>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Using historical data, the FP metric </a:t>
            </a:r>
            <a:r>
              <a:rPr lang="en-US" dirty="0" smtClean="0"/>
              <a:t>can  then </a:t>
            </a:r>
            <a:r>
              <a:rPr lang="en-US" dirty="0"/>
              <a:t>be used to </a:t>
            </a:r>
            <a:endParaRPr lang="en-US" dirty="0" smtClean="0"/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AutoNum type="arabicParenBoth"/>
            </a:pPr>
            <a:r>
              <a:rPr lang="en-US" dirty="0" smtClean="0"/>
              <a:t>estimate </a:t>
            </a:r>
            <a:r>
              <a:rPr lang="en-US" dirty="0"/>
              <a:t>the cost or effort required to design, code, and </a:t>
            </a:r>
            <a:r>
              <a:rPr lang="en-US" dirty="0" smtClean="0"/>
              <a:t>test the software</a:t>
            </a:r>
            <a:endParaRPr lang="en-US" dirty="0"/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AutoNum type="arabicParenBoth"/>
            </a:pPr>
            <a:r>
              <a:rPr lang="en-US" dirty="0" smtClean="0"/>
              <a:t>predict </a:t>
            </a:r>
            <a:r>
              <a:rPr lang="en-US" dirty="0"/>
              <a:t>the number of errors that will be encountered </a:t>
            </a:r>
            <a:r>
              <a:rPr lang="en-US" dirty="0" smtClean="0"/>
              <a:t>during testing 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AutoNum type="arabicParenBoth"/>
            </a:pPr>
            <a:r>
              <a:rPr lang="en-US" dirty="0" smtClean="0"/>
              <a:t>forecast </a:t>
            </a:r>
            <a:r>
              <a:rPr lang="en-US" dirty="0"/>
              <a:t>the number of components and/or the number of </a:t>
            </a:r>
            <a:r>
              <a:rPr lang="en-US" dirty="0" smtClean="0"/>
              <a:t>projected source </a:t>
            </a:r>
            <a:r>
              <a:rPr lang="en-US" dirty="0"/>
              <a:t>lines in the implemented system.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38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err="1" smtClean="0">
                <a:solidFill>
                  <a:srgbClr val="FF0000"/>
                </a:solidFill>
                <a:latin typeface="Algerian" panose="04020705040A02060702" pitchFamily="82" charset="0"/>
              </a:rPr>
              <a:t>Cocomo</a:t>
            </a:r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 model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-20000" contrast="20000"/>
          </a:blip>
          <a:stretch>
            <a:fillRect/>
          </a:stretch>
        </p:blipFill>
        <p:spPr>
          <a:xfrm>
            <a:off x="6104587" y="2792376"/>
            <a:ext cx="3680856" cy="28485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837" y="875763"/>
            <a:ext cx="5756857" cy="1323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 bright="-20000" contrast="20000"/>
          </a:blip>
          <a:stretch>
            <a:fillRect/>
          </a:stretch>
        </p:blipFill>
        <p:spPr>
          <a:xfrm>
            <a:off x="1241915" y="2792376"/>
            <a:ext cx="3680856" cy="304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7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err="1" smtClean="0">
                <a:solidFill>
                  <a:srgbClr val="FF0000"/>
                </a:solidFill>
                <a:latin typeface="Algerian" panose="04020705040A02060702" pitchFamily="82" charset="0"/>
              </a:rPr>
              <a:t>Cocomo</a:t>
            </a:r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 model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777" y="875763"/>
            <a:ext cx="8910504" cy="1152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-20000" contrast="20000"/>
          </a:blip>
          <a:stretch>
            <a:fillRect/>
          </a:stretch>
        </p:blipFill>
        <p:spPr>
          <a:xfrm>
            <a:off x="320409" y="2028288"/>
            <a:ext cx="6750092" cy="40247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-20000" contrast="20000"/>
          </a:blip>
          <a:stretch>
            <a:fillRect/>
          </a:stretch>
        </p:blipFill>
        <p:spPr>
          <a:xfrm>
            <a:off x="7070501" y="2504296"/>
            <a:ext cx="3863981" cy="169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2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err="1" smtClean="0">
                <a:solidFill>
                  <a:srgbClr val="FF0000"/>
                </a:solidFill>
                <a:latin typeface="Algerian" panose="04020705040A02060702" pitchFamily="82" charset="0"/>
              </a:rPr>
              <a:t>Cocomo</a:t>
            </a:r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 model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-20000" contrast="20000"/>
          </a:blip>
          <a:stretch>
            <a:fillRect/>
          </a:stretch>
        </p:blipFill>
        <p:spPr>
          <a:xfrm>
            <a:off x="374869" y="875763"/>
            <a:ext cx="4132737" cy="46879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-20000" contrast="20000"/>
          </a:blip>
          <a:stretch>
            <a:fillRect/>
          </a:stretch>
        </p:blipFill>
        <p:spPr>
          <a:xfrm>
            <a:off x="5808372" y="965915"/>
            <a:ext cx="3969735" cy="459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err="1" smtClean="0">
                <a:solidFill>
                  <a:srgbClr val="FF0000"/>
                </a:solidFill>
                <a:latin typeface="Algerian" panose="04020705040A02060702" pitchFamily="82" charset="0"/>
              </a:rPr>
              <a:t>Cocomo</a:t>
            </a:r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 model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29" y="1151486"/>
            <a:ext cx="8362681" cy="387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9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err="1" smtClean="0">
                <a:solidFill>
                  <a:srgbClr val="FF0000"/>
                </a:solidFill>
                <a:latin typeface="Algerian" panose="04020705040A02060702" pitchFamily="82" charset="0"/>
              </a:rPr>
              <a:t>Cocomo</a:t>
            </a:r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 model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496" y="1421214"/>
            <a:ext cx="7701566" cy="445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err="1" smtClean="0">
                <a:solidFill>
                  <a:srgbClr val="FF0000"/>
                </a:solidFill>
                <a:latin typeface="Algerian" panose="04020705040A02060702" pitchFamily="82" charset="0"/>
              </a:rPr>
              <a:t>Cocomo</a:t>
            </a:r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  ii  model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309093" y="965915"/>
            <a:ext cx="10341736" cy="573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0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err="1" smtClean="0">
                <a:solidFill>
                  <a:srgbClr val="FF0000"/>
                </a:solidFill>
                <a:latin typeface="Algerian" panose="04020705040A02060702" pitchFamily="82" charset="0"/>
              </a:rPr>
              <a:t>Cocomo</a:t>
            </a:r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 ii model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631065" y="1068946"/>
            <a:ext cx="10019764" cy="531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7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err="1" smtClean="0">
                <a:solidFill>
                  <a:srgbClr val="FF0000"/>
                </a:solidFill>
                <a:latin typeface="Algerian" panose="04020705040A02060702" pitchFamily="82" charset="0"/>
              </a:rPr>
              <a:t>Cocomo</a:t>
            </a:r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 model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70456" y="875764"/>
            <a:ext cx="10547798" cy="567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8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Estimation for agile development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-20000" contrast="20000"/>
          </a:blip>
          <a:stretch>
            <a:fillRect/>
          </a:stretch>
        </p:blipFill>
        <p:spPr>
          <a:xfrm>
            <a:off x="334851" y="1043189"/>
            <a:ext cx="10315978" cy="547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6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e</a:t>
            </a:r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stimation for </a:t>
            </a:r>
            <a:r>
              <a:rPr lang="en-US" dirty="0" err="1" smtClean="0">
                <a:solidFill>
                  <a:srgbClr val="FF0000"/>
                </a:solidFill>
                <a:latin typeface="Algerian" panose="04020705040A02060702" pitchFamily="82" charset="0"/>
              </a:rPr>
              <a:t>webapp</a:t>
            </a:r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 projects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-20000" contrast="20000"/>
          </a:blip>
          <a:stretch>
            <a:fillRect/>
          </a:stretch>
        </p:blipFill>
        <p:spPr>
          <a:xfrm>
            <a:off x="270457" y="1133342"/>
            <a:ext cx="10380372" cy="520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5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Function </a:t>
            </a:r>
            <a:r>
              <a:rPr lang="en-US" dirty="0"/>
              <a:t>points are derived using an empirical relationship based on </a:t>
            </a:r>
            <a:r>
              <a:rPr lang="en-US" dirty="0" smtClean="0"/>
              <a:t>countable (direct</a:t>
            </a:r>
            <a:r>
              <a:rPr lang="en-US" dirty="0"/>
              <a:t>) measures of software’s information domain and qualitative </a:t>
            </a:r>
            <a:r>
              <a:rPr lang="en-US" dirty="0" smtClean="0"/>
              <a:t>assessments </a:t>
            </a:r>
            <a:r>
              <a:rPr lang="en-IN" dirty="0" smtClean="0"/>
              <a:t>of </a:t>
            </a:r>
            <a:r>
              <a:rPr lang="en-IN" dirty="0"/>
              <a:t>software </a:t>
            </a:r>
            <a:r>
              <a:rPr lang="en-IN" dirty="0" smtClean="0"/>
              <a:t>complexity</a:t>
            </a:r>
          </a:p>
          <a:p>
            <a:r>
              <a:rPr lang="en-US" dirty="0"/>
              <a:t>Information domain values are </a:t>
            </a:r>
            <a:r>
              <a:rPr lang="en-US" dirty="0" smtClean="0"/>
              <a:t>defined </a:t>
            </a:r>
            <a:r>
              <a:rPr lang="en-US" dirty="0"/>
              <a:t>in </a:t>
            </a:r>
            <a:r>
              <a:rPr lang="en-US" dirty="0" smtClean="0"/>
              <a:t>the </a:t>
            </a:r>
            <a:r>
              <a:rPr lang="en-IN" dirty="0" smtClean="0"/>
              <a:t>following </a:t>
            </a:r>
            <a:r>
              <a:rPr lang="en-IN" dirty="0"/>
              <a:t>manner: </a:t>
            </a:r>
          </a:p>
          <a:p>
            <a:r>
              <a:rPr lang="en-US" b="1" dirty="0"/>
              <a:t>Number of external inputs (EIs</a:t>
            </a:r>
            <a:r>
              <a:rPr lang="en-US" b="1" dirty="0" smtClean="0"/>
              <a:t>).</a:t>
            </a:r>
          </a:p>
          <a:p>
            <a:r>
              <a:rPr lang="en-US" b="1" dirty="0"/>
              <a:t>Number of external outputs (EOs</a:t>
            </a:r>
            <a:r>
              <a:rPr lang="en-US" b="1" dirty="0" smtClean="0"/>
              <a:t>)</a:t>
            </a:r>
          </a:p>
          <a:p>
            <a:r>
              <a:rPr lang="en-US" b="1" dirty="0"/>
              <a:t>Number of external inquiries (EQs</a:t>
            </a:r>
            <a:r>
              <a:rPr lang="en-US" b="1" dirty="0" smtClean="0"/>
              <a:t>)</a:t>
            </a:r>
          </a:p>
          <a:p>
            <a:r>
              <a:rPr lang="en-US" b="1" dirty="0"/>
              <a:t>Number of internal logical fi les (ILFs</a:t>
            </a:r>
            <a:r>
              <a:rPr lang="en-US" b="1" dirty="0" smtClean="0"/>
              <a:t>)</a:t>
            </a:r>
          </a:p>
          <a:p>
            <a:r>
              <a:rPr lang="en-US" b="1" dirty="0"/>
              <a:t>Number of external interface fi les (EIFs).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POINT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14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Project Scheduling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-20000" contrast="20000"/>
          </a:blip>
          <a:stretch>
            <a:fillRect/>
          </a:stretch>
        </p:blipFill>
        <p:spPr>
          <a:xfrm>
            <a:off x="618186" y="875763"/>
            <a:ext cx="10032643" cy="544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8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scheduling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-20000" contrast="20000"/>
          </a:blip>
          <a:stretch>
            <a:fillRect/>
          </a:stretch>
        </p:blipFill>
        <p:spPr>
          <a:xfrm>
            <a:off x="334851" y="875764"/>
            <a:ext cx="10315978" cy="566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3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Time line charts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-20000" contrast="20000"/>
          </a:blip>
          <a:stretch>
            <a:fillRect/>
          </a:stretch>
        </p:blipFill>
        <p:spPr>
          <a:xfrm>
            <a:off x="631065" y="875763"/>
            <a:ext cx="10019764" cy="543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4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-20000" contrast="20000"/>
          </a:blip>
          <a:stretch>
            <a:fillRect/>
          </a:stretch>
        </p:blipFill>
        <p:spPr>
          <a:xfrm>
            <a:off x="695459" y="592429"/>
            <a:ext cx="9350061" cy="55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7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Tracking the schedule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-20000" contrast="20000"/>
          </a:blip>
          <a:stretch>
            <a:fillRect/>
          </a:stretch>
        </p:blipFill>
        <p:spPr>
          <a:xfrm>
            <a:off x="425003" y="875763"/>
            <a:ext cx="10225825" cy="535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8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46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07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56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69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41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POINT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555" y="1159099"/>
            <a:ext cx="8448541" cy="3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8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91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10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80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12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10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01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6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63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64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3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To </a:t>
            </a:r>
            <a:r>
              <a:rPr lang="en-US" dirty="0"/>
              <a:t>compute function points (FP), the following relationship is used</a:t>
            </a:r>
            <a:r>
              <a:rPr lang="en-US" dirty="0" smtClean="0"/>
              <a:t>:</a:t>
            </a:r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where count total is the sum of all FP entries obtained from Figure </a:t>
            </a:r>
            <a:endParaRPr lang="en-US" dirty="0" smtClean="0"/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The </a:t>
            </a:r>
            <a:r>
              <a:rPr lang="en-US" i="1" dirty="0"/>
              <a:t>F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(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=</a:t>
            </a:r>
            <a:r>
              <a:rPr lang="en-US" dirty="0" smtClean="0"/>
              <a:t> </a:t>
            </a:r>
            <a:r>
              <a:rPr lang="en-US" dirty="0"/>
              <a:t>1 to 14) are </a:t>
            </a:r>
            <a:r>
              <a:rPr lang="en-US" i="1" dirty="0"/>
              <a:t>value adjustment factors </a:t>
            </a:r>
            <a:r>
              <a:rPr lang="en-US" dirty="0"/>
              <a:t>(VAF) based on responses to </a:t>
            </a:r>
            <a:r>
              <a:rPr lang="en-US" dirty="0" smtClean="0"/>
              <a:t>the </a:t>
            </a:r>
            <a:r>
              <a:rPr lang="en-IN" dirty="0" smtClean="0"/>
              <a:t>following questions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/>
              <a:t>1. </a:t>
            </a:r>
            <a:r>
              <a:rPr lang="en-US" dirty="0"/>
              <a:t>Does the system require reliable backup and recovery?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/>
              <a:t>2. </a:t>
            </a:r>
            <a:r>
              <a:rPr lang="en-US" dirty="0"/>
              <a:t>Are specialized data communications required to transfer information </a:t>
            </a:r>
            <a:r>
              <a:rPr lang="en-US" dirty="0" smtClean="0"/>
              <a:t>to </a:t>
            </a:r>
            <a:r>
              <a:rPr lang="en-IN" dirty="0" smtClean="0"/>
              <a:t>or </a:t>
            </a:r>
            <a:r>
              <a:rPr lang="en-IN" dirty="0"/>
              <a:t>from the application?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/>
              <a:t>3. </a:t>
            </a:r>
            <a:r>
              <a:rPr lang="en-US" dirty="0"/>
              <a:t>Are there distributed processing functions?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IN" b="1" dirty="0"/>
              <a:t>4. </a:t>
            </a:r>
            <a:r>
              <a:rPr lang="en-IN" dirty="0"/>
              <a:t>Is performance critical?</a:t>
            </a:r>
            <a:endParaRPr lang="en-US" dirty="0" smtClean="0"/>
          </a:p>
          <a:p>
            <a:pPr algn="just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POINT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347" y="1596613"/>
            <a:ext cx="4309273" cy="51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1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89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7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9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56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40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46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87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89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23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9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/>
              <a:t>5. </a:t>
            </a:r>
            <a:r>
              <a:rPr lang="en-US" dirty="0"/>
              <a:t>Will the system run in an existing, heavily utilized </a:t>
            </a:r>
            <a:r>
              <a:rPr lang="en-US" dirty="0" smtClean="0"/>
              <a:t>operational </a:t>
            </a:r>
            <a:r>
              <a:rPr lang="en-IN" dirty="0" smtClean="0"/>
              <a:t>environment</a:t>
            </a:r>
            <a:r>
              <a:rPr lang="en-IN" dirty="0"/>
              <a:t>?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/>
              <a:t>6. </a:t>
            </a:r>
            <a:r>
              <a:rPr lang="en-US" dirty="0"/>
              <a:t>Does the system require online data entry?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/>
              <a:t>7. </a:t>
            </a:r>
            <a:r>
              <a:rPr lang="en-US" dirty="0"/>
              <a:t>Does the online data entry require the input transaction to be built </a:t>
            </a:r>
            <a:r>
              <a:rPr lang="en-US" dirty="0" smtClean="0"/>
              <a:t>over </a:t>
            </a:r>
            <a:r>
              <a:rPr lang="en-IN" dirty="0" smtClean="0"/>
              <a:t>multiple </a:t>
            </a:r>
            <a:r>
              <a:rPr lang="en-IN" dirty="0"/>
              <a:t>screens or operations?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/>
              <a:t>8. </a:t>
            </a:r>
            <a:r>
              <a:rPr lang="en-US" dirty="0"/>
              <a:t>Are the ILFs updated online</a:t>
            </a:r>
            <a:r>
              <a:rPr lang="en-US" dirty="0" smtClean="0"/>
              <a:t>?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smtClean="0"/>
              <a:t>9.Are </a:t>
            </a:r>
            <a:r>
              <a:rPr lang="en-US" dirty="0"/>
              <a:t>the inputs, outputs, </a:t>
            </a:r>
            <a:r>
              <a:rPr lang="en-US" dirty="0" smtClean="0"/>
              <a:t>files</a:t>
            </a:r>
            <a:r>
              <a:rPr lang="en-US" dirty="0"/>
              <a:t>, or inquiries complex?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/>
              <a:t>10. </a:t>
            </a:r>
            <a:r>
              <a:rPr lang="en-US" dirty="0"/>
              <a:t>Is the internal processing complex?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/>
              <a:t>11. </a:t>
            </a:r>
            <a:r>
              <a:rPr lang="en-US" dirty="0"/>
              <a:t>Is the code designed to be reusable?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/>
              <a:t>12. </a:t>
            </a:r>
            <a:r>
              <a:rPr lang="en-US" dirty="0"/>
              <a:t>Are conversion and installation included in the design?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39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42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02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/>
              <a:t>13. </a:t>
            </a:r>
            <a:r>
              <a:rPr lang="en-US" dirty="0"/>
              <a:t>Is the system designed for multiple installations in different organizations?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/>
              <a:t>14. </a:t>
            </a:r>
            <a:r>
              <a:rPr lang="en-US" dirty="0"/>
              <a:t>Is the application designed to facilitate change and ease of use by </a:t>
            </a:r>
            <a:r>
              <a:rPr lang="en-US" dirty="0" smtClean="0"/>
              <a:t>the </a:t>
            </a:r>
            <a:r>
              <a:rPr lang="en-IN" dirty="0" smtClean="0"/>
              <a:t>user</a:t>
            </a:r>
            <a:r>
              <a:rPr lang="en-IN" dirty="0"/>
              <a:t>?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Each </a:t>
            </a:r>
            <a:r>
              <a:rPr lang="en-US" dirty="0"/>
              <a:t>of these questions is answered using an ordinal scale that ranges from </a:t>
            </a:r>
            <a:r>
              <a:rPr lang="en-US" dirty="0" smtClean="0"/>
              <a:t>0  (not important) </a:t>
            </a:r>
            <a:r>
              <a:rPr lang="en-US" dirty="0"/>
              <a:t>to 5 (absolutely essential). The constant values </a:t>
            </a:r>
            <a:r>
              <a:rPr lang="en-US" dirty="0" smtClean="0"/>
              <a:t>in Equation and </a:t>
            </a:r>
            <a:r>
              <a:rPr lang="en-US" dirty="0"/>
              <a:t>the weighting factors that are applied to information </a:t>
            </a:r>
            <a:r>
              <a:rPr lang="en-US" dirty="0" smtClean="0"/>
              <a:t>domain </a:t>
            </a:r>
            <a:r>
              <a:rPr lang="en-IN" dirty="0" smtClean="0"/>
              <a:t>counts </a:t>
            </a:r>
            <a:r>
              <a:rPr lang="en-IN" dirty="0"/>
              <a:t>are determined empirically.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9" y="4464744"/>
            <a:ext cx="4906850" cy="970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530" y="4085621"/>
            <a:ext cx="3715960" cy="231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2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61" y="1068946"/>
            <a:ext cx="8023538" cy="435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0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28" y="1184855"/>
            <a:ext cx="8800563" cy="467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3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Rules design templat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ules design template" id="{FF6A9B0F-C8B8-4CC7-884F-ED15A6D8506E}" vid="{22252C17-64FB-4EF8-9329-A5DD51CEEA56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533</TotalTime>
  <Words>947</Words>
  <Application>Microsoft Office PowerPoint</Application>
  <PresentationFormat>Widescreen</PresentationFormat>
  <Paragraphs>146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Algerian</vt:lpstr>
      <vt:lpstr>Calibri</vt:lpstr>
      <vt:lpstr>Century Gothic</vt:lpstr>
      <vt:lpstr>Palatino Linotype</vt:lpstr>
      <vt:lpstr>Wingdings</vt:lpstr>
      <vt:lpstr>Educational subjects 16x9</vt:lpstr>
      <vt:lpstr>Rules design template</vt:lpstr>
      <vt:lpstr>COCOMO COCOMO II  AGILE WEBAPP</vt:lpstr>
      <vt:lpstr>Function oriented METRICS</vt:lpstr>
      <vt:lpstr>FUNCTION POINT METRICS</vt:lpstr>
      <vt:lpstr>FUNCTION POINT METRICS</vt:lpstr>
      <vt:lpstr>FUNCTION POINT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Loc and fp metrics</vt:lpstr>
      <vt:lpstr>Function oriented METRICS</vt:lpstr>
      <vt:lpstr>Object oriented  METRICS</vt:lpstr>
      <vt:lpstr>Empirical estimation model</vt:lpstr>
      <vt:lpstr>COCOMO MODEL </vt:lpstr>
      <vt:lpstr>Cocomo model</vt:lpstr>
      <vt:lpstr>Cocomo model</vt:lpstr>
      <vt:lpstr>Cocomo model</vt:lpstr>
      <vt:lpstr>Cocomo model</vt:lpstr>
      <vt:lpstr>Cocomo model</vt:lpstr>
      <vt:lpstr>Cocomo model</vt:lpstr>
      <vt:lpstr>Cocomo model</vt:lpstr>
      <vt:lpstr>Cocomo model</vt:lpstr>
      <vt:lpstr>Cocomo model</vt:lpstr>
      <vt:lpstr>Cocomo  ii  model</vt:lpstr>
      <vt:lpstr>Cocomo ii model</vt:lpstr>
      <vt:lpstr>Cocomo model</vt:lpstr>
      <vt:lpstr>Estimation for agile development</vt:lpstr>
      <vt:lpstr>estimation for webapp projects</vt:lpstr>
      <vt:lpstr>Project Scheduling</vt:lpstr>
      <vt:lpstr>scheduling</vt:lpstr>
      <vt:lpstr>Time line charts</vt:lpstr>
      <vt:lpstr>PowerPoint Presentation</vt:lpstr>
      <vt:lpstr>Tracking the schedule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ESTIMATION &amp; SCHEDULING </dc:title>
  <dc:creator>Windows User</dc:creator>
  <cp:lastModifiedBy>Windows User</cp:lastModifiedBy>
  <cp:revision>53</cp:revision>
  <dcterms:created xsi:type="dcterms:W3CDTF">2021-07-14T04:41:52Z</dcterms:created>
  <dcterms:modified xsi:type="dcterms:W3CDTF">2021-07-29T08:19:33Z</dcterms:modified>
</cp:coreProperties>
</file>